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5"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38"/>
    <p:restoredTop sz="94645"/>
  </p:normalViewPr>
  <p:slideViewPr>
    <p:cSldViewPr snapToGrid="0" snapToObjects="1">
      <p:cViewPr varScale="1">
        <p:scale>
          <a:sx n="117" d="100"/>
          <a:sy n="117" d="100"/>
        </p:scale>
        <p:origin x="184" y="9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61EE95-46AF-A34B-A81B-32F4693B8BA5}" type="datetimeFigureOut">
              <a:rPr lang="en-US" smtClean="0"/>
              <a:t>7/28/25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9AA6A1-61F0-8842-99E2-65BF48F36F03}" type="slidenum">
              <a:rPr lang="en-US" smtClean="0"/>
              <a:t>‹#›</a:t>
            </a:fld>
            <a:endParaRPr lang="en-US"/>
          </a:p>
        </p:txBody>
      </p:sp>
    </p:spTree>
    <p:extLst>
      <p:ext uri="{BB962C8B-B14F-4D97-AF65-F5344CB8AC3E}">
        <p14:creationId xmlns:p14="http://schemas.microsoft.com/office/powerpoint/2010/main" val="593642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In this slide, I highlight the background and context of the study. Accurate risk modeling is critical for insurers to set fair premiums and manage portfolios effectively. New York City, with its complex mix of socio-economic disparities and dense urban infrastructure, presents unique challenges for traffic risk analysis. By leveraging open data, specifically NYC Motor Vehicle Collisions and ACS socio-economic indicators, we can develop robust proxy models for claims prediction.</a:t>
            </a:r>
            <a:endParaRPr lang="en-US" dirty="0"/>
          </a:p>
          <a:p>
            <a:r>
              <a:rPr lang="en-US" i="1" dirty="0"/>
              <a:t>Traditional actuarial approaches like GLMs, while interpretable, lack the ability to model non-linearities and complex feature interactions. Recent studies have demonstrated that Gradient Boosting Models, such as </a:t>
            </a:r>
            <a:r>
              <a:rPr lang="en-US" i="1" dirty="0" err="1"/>
              <a:t>XGBoost</a:t>
            </a:r>
            <a:r>
              <a:rPr lang="en-US" i="1" dirty="0"/>
              <a:t>, are superior in capturing these complexities. However, one of the challenges with such models is explainability — this is where SHAP provides value, offering clear insights into which variables drive model predictions. Our study addresses a key research gap by integrating socio-economic and crash data to understand neighborhood-level predictors of auto insurance risk.</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2</a:t>
            </a:fld>
            <a:endParaRPr lang="en-US"/>
          </a:p>
        </p:txBody>
      </p:sp>
    </p:spTree>
    <p:extLst>
      <p:ext uri="{BB962C8B-B14F-4D97-AF65-F5344CB8AC3E}">
        <p14:creationId xmlns:p14="http://schemas.microsoft.com/office/powerpoint/2010/main" val="2147763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This slide outlines the data sources and key metrics driving our analysis. We leverage NYC Motor Vehicle Collisions (MVC) data from 2018 to 2023, aggregated at the census tract level, capturing variables such as crash counts, injuries, fatalities, vehicle types, and contributing factors. By normalizing this data to crashes per 1,000 residents, we create a consistent risk metric comparable across neighborhoods.</a:t>
            </a:r>
            <a:endParaRPr lang="en-US" dirty="0"/>
          </a:p>
          <a:p>
            <a:r>
              <a:rPr lang="en-US" i="1" dirty="0"/>
              <a:t>To complement the crash data, we incorporate socio-economic variables from the ACS 5-year estimates. These include demographic characteristics, income, housing costs, education, employment rates, and transportation behaviors. We also engineered interaction features, like the combination of poverty and vehicle ownership, which we hypothesized would amplify crash risks.</a:t>
            </a:r>
            <a:endParaRPr lang="en-US" dirty="0"/>
          </a:p>
          <a:p>
            <a:r>
              <a:rPr lang="en-US" i="1" dirty="0"/>
              <a:t>Preprocessing involved cleaning the MVC data, removing invalid geolocations, and harmonizing ACS variables to 2020 census boundaries. We removed redundant variables that were too highly correlated, ensuring the model remained efficient and interpretable. Finally, we log-transformed the crash counts to stabilize variance and minimize the impact of outliers, which is especially helpful when modeling skewed crash data.</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4</a:t>
            </a:fld>
            <a:endParaRPr lang="en-US"/>
          </a:p>
        </p:txBody>
      </p:sp>
    </p:spTree>
    <p:extLst>
      <p:ext uri="{BB962C8B-B14F-4D97-AF65-F5344CB8AC3E}">
        <p14:creationId xmlns:p14="http://schemas.microsoft.com/office/powerpoint/2010/main" val="2931027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This slide presents the descriptive statistics from our dataset of 13,518 census tract–year observations spanning 2018 to 2023. One of the key takeaways is the significant variation in population across tracts, with some having fewer than 100 residents and others exceeding 220,000. This heterogeneity in population density is essential to account for when normalizing crash rates.</a:t>
            </a:r>
            <a:endParaRPr lang="en-US" dirty="0"/>
          </a:p>
          <a:p>
            <a:r>
              <a:rPr lang="en-US" i="1" dirty="0"/>
              <a:t>The line chart on the left shows the crash rate trends by borough over time. We can see a clear decline in crash rates during 2020, which aligns with the COVID-19 pandemic and associated traffic reductions. Following 2020, the rates stabilized but remained below pre-pandemic levels. Bronx and Queens consistently record the highest crash rates per 1,000 residents, while Staten Island and Manhattan remain on the lower end.</a:t>
            </a:r>
            <a:endParaRPr lang="en-US" dirty="0"/>
          </a:p>
          <a:p>
            <a:r>
              <a:rPr lang="en-US" i="1" dirty="0"/>
              <a:t>The maps on the right compare crash rates between 2018 and 2022 at the census tract level. In 2018, we observe high crash intensities concentrated in central Brooklyn, the South Bronx, and northern Manhattan. By 2022, these hotspots remain but appear less severe, illustrating both a city-wide decline in crash rates and persistent high-risk corridors. Using a consistent color scale across the two maps highlights these reductions and the spatial clustering of risk.</a:t>
            </a:r>
            <a:endParaRPr lang="en-US" dirty="0"/>
          </a:p>
          <a:p>
            <a:endParaRPr lang="en-US" dirty="0"/>
          </a:p>
        </p:txBody>
      </p:sp>
      <p:sp>
        <p:nvSpPr>
          <p:cNvPr id="4" name="Slide Number Placeholder 3"/>
          <p:cNvSpPr>
            <a:spLocks noGrp="1"/>
          </p:cNvSpPr>
          <p:nvPr>
            <p:ph type="sldNum" sz="quarter" idx="5"/>
          </p:nvPr>
        </p:nvSpPr>
        <p:spPr/>
        <p:txBody>
          <a:bodyPr/>
          <a:lstStyle/>
          <a:p>
            <a:fld id="{DE9AA6A1-61F0-8842-99E2-65BF48F36F03}" type="slidenum">
              <a:rPr lang="en-US" smtClean="0"/>
              <a:t>5</a:t>
            </a:fld>
            <a:endParaRPr lang="en-US"/>
          </a:p>
        </p:txBody>
      </p:sp>
    </p:spTree>
    <p:extLst>
      <p:ext uri="{BB962C8B-B14F-4D97-AF65-F5344CB8AC3E}">
        <p14:creationId xmlns:p14="http://schemas.microsoft.com/office/powerpoint/2010/main" val="2247481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7/28/25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Blurred micro image of a street traffic">
            <a:extLst>
              <a:ext uri="{FF2B5EF4-FFF2-40B4-BE49-F238E27FC236}">
                <a16:creationId xmlns:a16="http://schemas.microsoft.com/office/drawing/2014/main" id="{C1C6A436-CE15-909E-4DE2-A1CEA2C536A8}"/>
              </a:ext>
            </a:extLst>
          </p:cNvPr>
          <p:cNvPicPr>
            <a:picLocks noChangeAspect="1"/>
          </p:cNvPicPr>
          <p:nvPr/>
        </p:nvPicPr>
        <p:blipFill>
          <a:blip r:embed="rId2">
            <a:alphaModFix amt="50000"/>
          </a:blip>
          <a:srcRect l="11022" r="-1" b="-1"/>
          <a:stretch>
            <a:fillRect/>
          </a:stretch>
        </p:blipFill>
        <p:spPr>
          <a:xfrm>
            <a:off x="20" y="10"/>
            <a:ext cx="9141692" cy="6857990"/>
          </a:xfrm>
          <a:prstGeom prst="rect">
            <a:avLst/>
          </a:prstGeom>
        </p:spPr>
      </p:pic>
      <p:sp>
        <p:nvSpPr>
          <p:cNvPr id="2" name="Title 1">
            <a:extLst>
              <a:ext uri="{FF2B5EF4-FFF2-40B4-BE49-F238E27FC236}">
                <a16:creationId xmlns:a16="http://schemas.microsoft.com/office/drawing/2014/main" id="{0D4607A9-2A0E-4348-2A1B-B9F9D9D2EC12}"/>
              </a:ext>
            </a:extLst>
          </p:cNvPr>
          <p:cNvSpPr>
            <a:spLocks noGrp="1"/>
          </p:cNvSpPr>
          <p:nvPr>
            <p:ph type="ctrTitle"/>
          </p:nvPr>
        </p:nvSpPr>
        <p:spPr>
          <a:xfrm>
            <a:off x="1143000" y="1122363"/>
            <a:ext cx="6858000" cy="3063240"/>
          </a:xfrm>
        </p:spPr>
        <p:txBody>
          <a:bodyPr vert="horz" lIns="91440" tIns="45720" rIns="91440" bIns="45720" rtlCol="0" anchor="b">
            <a:normAutofit/>
          </a:bodyPr>
          <a:lstStyle/>
          <a:p>
            <a:pPr defTabSz="914400">
              <a:lnSpc>
                <a:spcPct val="90000"/>
              </a:lnSpc>
            </a:pPr>
            <a:r>
              <a:rPr lang="en-US" sz="5700">
                <a:solidFill>
                  <a:schemeClr val="bg1"/>
                </a:solidFill>
              </a:rPr>
              <a:t>Predicting Auto Insurance Risk Using Gradient Boosting</a:t>
            </a:r>
          </a:p>
        </p:txBody>
      </p:sp>
      <p:sp>
        <p:nvSpPr>
          <p:cNvPr id="5" name="Subtitle 4">
            <a:extLst>
              <a:ext uri="{FF2B5EF4-FFF2-40B4-BE49-F238E27FC236}">
                <a16:creationId xmlns:a16="http://schemas.microsoft.com/office/drawing/2014/main" id="{4895B7CA-F9E5-D80D-A784-D8C9CE234F5A}"/>
              </a:ext>
            </a:extLst>
          </p:cNvPr>
          <p:cNvSpPr>
            <a:spLocks noGrp="1"/>
          </p:cNvSpPr>
          <p:nvPr>
            <p:ph type="subTitle" idx="1"/>
          </p:nvPr>
        </p:nvSpPr>
        <p:spPr>
          <a:xfrm>
            <a:off x="1145286" y="4599432"/>
            <a:ext cx="6858000" cy="1536192"/>
          </a:xfrm>
        </p:spPr>
        <p:txBody>
          <a:bodyPr vert="horz" lIns="91440" tIns="45720" rIns="91440" bIns="45720" rtlCol="0">
            <a:normAutofit/>
          </a:bodyPr>
          <a:lstStyle/>
          <a:p>
            <a:pPr defTabSz="914400">
              <a:lnSpc>
                <a:spcPct val="90000"/>
              </a:lnSpc>
              <a:spcBef>
                <a:spcPts val="1000"/>
              </a:spcBef>
            </a:pPr>
            <a:r>
              <a:rPr lang="en-US" sz="2400">
                <a:solidFill>
                  <a:schemeClr val="bg1"/>
                </a:solidFill>
              </a:rPr>
              <a:t>Analyzing Socio-Economic Factors in Car Crashes for New York City</a:t>
            </a:r>
          </a:p>
        </p:txBody>
      </p:sp>
      <p:sp>
        <p:nvSpPr>
          <p:cNvPr id="16"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80654" y="4368623"/>
            <a:ext cx="3182692" cy="18288"/>
          </a:xfrm>
          <a:custGeom>
            <a:avLst/>
            <a:gdLst>
              <a:gd name="connsiteX0" fmla="*/ 0 w 3182692"/>
              <a:gd name="connsiteY0" fmla="*/ 0 h 18288"/>
              <a:gd name="connsiteX1" fmla="*/ 636538 w 3182692"/>
              <a:gd name="connsiteY1" fmla="*/ 0 h 18288"/>
              <a:gd name="connsiteX2" fmla="*/ 1273077 w 3182692"/>
              <a:gd name="connsiteY2" fmla="*/ 0 h 18288"/>
              <a:gd name="connsiteX3" fmla="*/ 1909615 w 3182692"/>
              <a:gd name="connsiteY3" fmla="*/ 0 h 18288"/>
              <a:gd name="connsiteX4" fmla="*/ 2482500 w 3182692"/>
              <a:gd name="connsiteY4" fmla="*/ 0 h 18288"/>
              <a:gd name="connsiteX5" fmla="*/ 3182692 w 3182692"/>
              <a:gd name="connsiteY5" fmla="*/ 0 h 18288"/>
              <a:gd name="connsiteX6" fmla="*/ 3182692 w 3182692"/>
              <a:gd name="connsiteY6" fmla="*/ 18288 h 18288"/>
              <a:gd name="connsiteX7" fmla="*/ 2609807 w 3182692"/>
              <a:gd name="connsiteY7" fmla="*/ 18288 h 18288"/>
              <a:gd name="connsiteX8" fmla="*/ 2068750 w 3182692"/>
              <a:gd name="connsiteY8" fmla="*/ 18288 h 18288"/>
              <a:gd name="connsiteX9" fmla="*/ 1432211 w 3182692"/>
              <a:gd name="connsiteY9" fmla="*/ 18288 h 18288"/>
              <a:gd name="connsiteX10" fmla="*/ 859327 w 3182692"/>
              <a:gd name="connsiteY10" fmla="*/ 18288 h 18288"/>
              <a:gd name="connsiteX11" fmla="*/ 0 w 3182692"/>
              <a:gd name="connsiteY11" fmla="*/ 18288 h 18288"/>
              <a:gd name="connsiteX12" fmla="*/ 0 w 3182692"/>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2692" h="18288" fill="none" extrusionOk="0">
                <a:moveTo>
                  <a:pt x="0" y="0"/>
                </a:moveTo>
                <a:cubicBezTo>
                  <a:pt x="253588" y="25878"/>
                  <a:pt x="409323" y="-5359"/>
                  <a:pt x="636538" y="0"/>
                </a:cubicBezTo>
                <a:cubicBezTo>
                  <a:pt x="863753" y="5359"/>
                  <a:pt x="1007727" y="-28"/>
                  <a:pt x="1273077" y="0"/>
                </a:cubicBezTo>
                <a:cubicBezTo>
                  <a:pt x="1538427" y="28"/>
                  <a:pt x="1698640" y="-12775"/>
                  <a:pt x="1909615" y="0"/>
                </a:cubicBezTo>
                <a:cubicBezTo>
                  <a:pt x="2120590" y="12775"/>
                  <a:pt x="2210293" y="-21823"/>
                  <a:pt x="2482500" y="0"/>
                </a:cubicBezTo>
                <a:cubicBezTo>
                  <a:pt x="2754708" y="21823"/>
                  <a:pt x="3004133" y="-28750"/>
                  <a:pt x="3182692" y="0"/>
                </a:cubicBezTo>
                <a:cubicBezTo>
                  <a:pt x="3183134" y="4516"/>
                  <a:pt x="3181865" y="12266"/>
                  <a:pt x="3182692" y="18288"/>
                </a:cubicBezTo>
                <a:cubicBezTo>
                  <a:pt x="2947402" y="22440"/>
                  <a:pt x="2876226" y="27191"/>
                  <a:pt x="2609807" y="18288"/>
                </a:cubicBezTo>
                <a:cubicBezTo>
                  <a:pt x="2343389" y="9385"/>
                  <a:pt x="2326689" y="25579"/>
                  <a:pt x="2068750" y="18288"/>
                </a:cubicBezTo>
                <a:cubicBezTo>
                  <a:pt x="1810811" y="10997"/>
                  <a:pt x="1713836" y="48219"/>
                  <a:pt x="1432211" y="18288"/>
                </a:cubicBezTo>
                <a:cubicBezTo>
                  <a:pt x="1150586" y="-11643"/>
                  <a:pt x="982765" y="3747"/>
                  <a:pt x="859327" y="18288"/>
                </a:cubicBezTo>
                <a:cubicBezTo>
                  <a:pt x="735889" y="32829"/>
                  <a:pt x="254183" y="35231"/>
                  <a:pt x="0" y="18288"/>
                </a:cubicBezTo>
                <a:cubicBezTo>
                  <a:pt x="-306" y="11477"/>
                  <a:pt x="485" y="4355"/>
                  <a:pt x="0" y="0"/>
                </a:cubicBezTo>
                <a:close/>
              </a:path>
              <a:path w="3182692" h="18288" stroke="0" extrusionOk="0">
                <a:moveTo>
                  <a:pt x="0" y="0"/>
                </a:moveTo>
                <a:cubicBezTo>
                  <a:pt x="243108" y="-22426"/>
                  <a:pt x="387854" y="22949"/>
                  <a:pt x="572885" y="0"/>
                </a:cubicBezTo>
                <a:cubicBezTo>
                  <a:pt x="757916" y="-22949"/>
                  <a:pt x="923707" y="6797"/>
                  <a:pt x="1113942" y="0"/>
                </a:cubicBezTo>
                <a:cubicBezTo>
                  <a:pt x="1304177" y="-6797"/>
                  <a:pt x="1495991" y="20627"/>
                  <a:pt x="1686827" y="0"/>
                </a:cubicBezTo>
                <a:cubicBezTo>
                  <a:pt x="1877663" y="-20627"/>
                  <a:pt x="2170182" y="-20672"/>
                  <a:pt x="2323365" y="0"/>
                </a:cubicBezTo>
                <a:cubicBezTo>
                  <a:pt x="2476548" y="20672"/>
                  <a:pt x="2919164" y="6097"/>
                  <a:pt x="3182692" y="0"/>
                </a:cubicBezTo>
                <a:cubicBezTo>
                  <a:pt x="3183269" y="4624"/>
                  <a:pt x="3183511" y="11191"/>
                  <a:pt x="3182692" y="18288"/>
                </a:cubicBezTo>
                <a:cubicBezTo>
                  <a:pt x="3026065" y="-10849"/>
                  <a:pt x="2775006" y="23067"/>
                  <a:pt x="2546154" y="18288"/>
                </a:cubicBezTo>
                <a:cubicBezTo>
                  <a:pt x="2317302" y="13509"/>
                  <a:pt x="2168173" y="-8513"/>
                  <a:pt x="1845961" y="18288"/>
                </a:cubicBezTo>
                <a:cubicBezTo>
                  <a:pt x="1523749" y="45089"/>
                  <a:pt x="1450078" y="-844"/>
                  <a:pt x="1304904" y="18288"/>
                </a:cubicBezTo>
                <a:cubicBezTo>
                  <a:pt x="1159730" y="37420"/>
                  <a:pt x="942635" y="-10021"/>
                  <a:pt x="604711" y="18288"/>
                </a:cubicBezTo>
                <a:cubicBezTo>
                  <a:pt x="266787" y="46597"/>
                  <a:pt x="141927" y="-8395"/>
                  <a:pt x="0" y="18288"/>
                </a:cubicBezTo>
                <a:cubicBezTo>
                  <a:pt x="-171" y="12755"/>
                  <a:pt x="-690" y="793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C6784D8-D7D4-B57A-8FBE-904E8D6C850A}"/>
              </a:ext>
            </a:extLst>
          </p:cNvPr>
          <p:cNvSpPr txBox="1"/>
          <p:nvPr/>
        </p:nvSpPr>
        <p:spPr>
          <a:xfrm>
            <a:off x="4463554" y="5670756"/>
            <a:ext cx="4108945" cy="738664"/>
          </a:xfrm>
          <a:prstGeom prst="rect">
            <a:avLst/>
          </a:prstGeom>
          <a:noFill/>
        </p:spPr>
        <p:txBody>
          <a:bodyPr wrap="none" rtlCol="0">
            <a:spAutoFit/>
          </a:bodyPr>
          <a:lstStyle/>
          <a:p>
            <a:pPr algn="r"/>
            <a:r>
              <a:rPr lang="en-US" sz="1400" dirty="0">
                <a:solidFill>
                  <a:schemeClr val="bg1"/>
                </a:solidFill>
              </a:rPr>
              <a:t>Author: AJ Strauman-Scott</a:t>
            </a:r>
          </a:p>
          <a:p>
            <a:pPr algn="r"/>
            <a:r>
              <a:rPr lang="en-US" sz="1400" dirty="0">
                <a:solidFill>
                  <a:schemeClr val="bg1"/>
                </a:solidFill>
              </a:rPr>
              <a:t>City University of New York Master’s Capstone Project</a:t>
            </a:r>
          </a:p>
          <a:p>
            <a:pPr algn="r"/>
            <a:r>
              <a:rPr lang="en-US" sz="1400" dirty="0">
                <a:solidFill>
                  <a:schemeClr val="bg1"/>
                </a:solidFill>
              </a:rPr>
              <a:t>July 2025</a:t>
            </a:r>
          </a:p>
        </p:txBody>
      </p:sp>
    </p:spTree>
    <p:extLst>
      <p:ext uri="{BB962C8B-B14F-4D97-AF65-F5344CB8AC3E}">
        <p14:creationId xmlns:p14="http://schemas.microsoft.com/office/powerpoint/2010/main" val="2574831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7519" y="741391"/>
            <a:ext cx="2591866" cy="567019"/>
          </a:xfrm>
        </p:spPr>
        <p:txBody>
          <a:bodyPr vert="horz" lIns="91440" tIns="45720" rIns="91440" bIns="45720" rtlCol="0" anchor="b">
            <a:normAutofit/>
          </a:bodyPr>
          <a:lstStyle/>
          <a:p>
            <a:pPr algn="l" defTabSz="914400">
              <a:lnSpc>
                <a:spcPct val="90000"/>
              </a:lnSpc>
            </a:pPr>
            <a:r>
              <a:rPr lang="en-US" sz="2800" dirty="0"/>
              <a:t>Background</a:t>
            </a:r>
          </a:p>
        </p:txBody>
      </p:sp>
      <p:sp>
        <p:nvSpPr>
          <p:cNvPr id="3" name="TextBox 2"/>
          <p:cNvSpPr txBox="1"/>
          <p:nvPr/>
        </p:nvSpPr>
        <p:spPr>
          <a:xfrm>
            <a:off x="341970" y="1865971"/>
            <a:ext cx="3293327" cy="4115336"/>
          </a:xfrm>
          <a:prstGeom prst="rect">
            <a:avLst/>
          </a:prstGeom>
        </p:spPr>
        <p:txBody>
          <a:bodyPr vert="horz" lIns="91440" tIns="45720" rIns="91440" bIns="45720" rtlCol="0" anchor="t">
            <a:noAutofit/>
          </a:bodyPr>
          <a:lstStyle/>
          <a:p>
            <a:pPr indent="-228600" defTabSz="914400">
              <a:lnSpc>
                <a:spcPct val="90000"/>
              </a:lnSpc>
              <a:spcAft>
                <a:spcPts val="600"/>
              </a:spcAft>
              <a:buFont typeface="Arial" panose="020B0604020202020204" pitchFamily="34" charset="0"/>
              <a:buChar char="•"/>
            </a:pPr>
            <a:r>
              <a:rPr lang="en-US" sz="1200" dirty="0"/>
              <a:t>Accurate insurance risk modeling is essential for fair premiums and portfolio management.</a:t>
            </a:r>
          </a:p>
          <a:p>
            <a:pPr indent="-228600" defTabSz="914400">
              <a:lnSpc>
                <a:spcPct val="90000"/>
              </a:lnSpc>
              <a:spcAft>
                <a:spcPts val="600"/>
              </a:spcAft>
              <a:buFont typeface="Arial" panose="020B0604020202020204" pitchFamily="34" charset="0"/>
              <a:buChar char="•"/>
            </a:pPr>
            <a:r>
              <a:rPr lang="en-US" sz="1200" dirty="0"/>
              <a:t>NYC's traffic risks are shaped by socio-economic factors, dense infrastructure, and urban scaling dynamics.</a:t>
            </a:r>
          </a:p>
          <a:p>
            <a:pPr indent="-228600" defTabSz="914400">
              <a:lnSpc>
                <a:spcPct val="90000"/>
              </a:lnSpc>
              <a:spcAft>
                <a:spcPts val="600"/>
              </a:spcAft>
              <a:buFont typeface="Arial" panose="020B0604020202020204" pitchFamily="34" charset="0"/>
              <a:buChar char="•"/>
            </a:pPr>
            <a:r>
              <a:rPr lang="en-US" sz="1200" dirty="0"/>
              <a:t>Traditional actuarial models (GLMs) struggle with non-linear and complex interactions.</a:t>
            </a:r>
          </a:p>
          <a:p>
            <a:pPr indent="-228600" defTabSz="914400">
              <a:lnSpc>
                <a:spcPct val="90000"/>
              </a:lnSpc>
              <a:spcAft>
                <a:spcPts val="600"/>
              </a:spcAft>
              <a:buFont typeface="Arial" panose="020B0604020202020204" pitchFamily="34" charset="0"/>
              <a:buChar char="•"/>
            </a:pPr>
            <a:r>
              <a:rPr lang="en-US" sz="1200" dirty="0"/>
              <a:t>Gradient Boosting Models (GBMs), especially </a:t>
            </a:r>
            <a:r>
              <a:rPr lang="en-US" sz="1200" dirty="0" err="1"/>
              <a:t>XGBoost</a:t>
            </a:r>
            <a:r>
              <a:rPr lang="en-US" sz="1200" dirty="0"/>
              <a:t>, can outperform GLMs for crash/claim prediction.</a:t>
            </a:r>
          </a:p>
          <a:p>
            <a:pPr indent="-228600" defTabSz="914400">
              <a:lnSpc>
                <a:spcPct val="90000"/>
              </a:lnSpc>
              <a:spcAft>
                <a:spcPts val="600"/>
              </a:spcAft>
              <a:buFont typeface="Arial" panose="020B0604020202020204" pitchFamily="34" charset="0"/>
              <a:buChar char="•"/>
            </a:pPr>
            <a:r>
              <a:rPr lang="en-US" sz="1200" dirty="0"/>
              <a:t>SHAP explainability bridges the gap between model accuracy and interpretability.</a:t>
            </a:r>
          </a:p>
          <a:p>
            <a:pPr indent="-228600" defTabSz="914400">
              <a:lnSpc>
                <a:spcPct val="90000"/>
              </a:lnSpc>
              <a:spcAft>
                <a:spcPts val="600"/>
              </a:spcAft>
              <a:buFont typeface="Arial" panose="020B0604020202020204" pitchFamily="34" charset="0"/>
              <a:buChar char="•"/>
            </a:pPr>
            <a:r>
              <a:rPr lang="en-US" sz="1200" dirty="0"/>
              <a:t>Few studies combine socio-economic and crash data for auto insurance risk modeling — this study fills that gap.</a:t>
            </a:r>
          </a:p>
        </p:txBody>
      </p:sp>
      <p:pic>
        <p:nvPicPr>
          <p:cNvPr id="5" name="Picture 4" descr="close up of calculator and stethoscope placed on invoice">
            <a:extLst>
              <a:ext uri="{FF2B5EF4-FFF2-40B4-BE49-F238E27FC236}">
                <a16:creationId xmlns:a16="http://schemas.microsoft.com/office/drawing/2014/main" id="{AC4C0A6F-0A39-DBAC-D7DF-DDBE3E797D9B}"/>
              </a:ext>
            </a:extLst>
          </p:cNvPr>
          <p:cNvPicPr>
            <a:picLocks noChangeAspect="1"/>
          </p:cNvPicPr>
          <p:nvPr/>
        </p:nvPicPr>
        <p:blipFill>
          <a:blip r:embed="rId3"/>
          <a:srcRect l="11804" r="38271" b="1"/>
          <a:stretch>
            <a:fillRect/>
          </a:stretch>
        </p:blipFill>
        <p:spPr>
          <a:xfrm>
            <a:off x="3815044" y="10"/>
            <a:ext cx="5328955" cy="6857990"/>
          </a:xfrm>
          <a:prstGeom prst="rect">
            <a:avLst/>
          </a:prstGeom>
        </p:spPr>
      </p:pic>
      <p:grpSp>
        <p:nvGrpSpPr>
          <p:cNvPr id="17" name="Group 16">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051478" y="0"/>
            <a:ext cx="92522" cy="6858000"/>
            <a:chOff x="12068638" y="0"/>
            <a:chExt cx="123362" cy="6858000"/>
          </a:xfrm>
        </p:grpSpPr>
        <p:sp>
          <p:nvSpPr>
            <p:cNvPr id="18" name="Rectangle 17">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62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02556" y="762001"/>
            <a:ext cx="3117384" cy="1708244"/>
          </a:xfrm>
        </p:spPr>
        <p:txBody>
          <a:bodyPr vert="horz" lIns="91440" tIns="45720" rIns="91440" bIns="45720" rtlCol="0" anchor="ctr">
            <a:normAutofit/>
          </a:bodyPr>
          <a:lstStyle/>
          <a:p>
            <a:pPr algn="l" defTabSz="914400">
              <a:lnSpc>
                <a:spcPct val="90000"/>
              </a:lnSpc>
            </a:pPr>
            <a:r>
              <a:rPr lang="en-US" sz="3500"/>
              <a:t>Research Questions</a:t>
            </a:r>
          </a:p>
        </p:txBody>
      </p:sp>
      <p:pic>
        <p:nvPicPr>
          <p:cNvPr id="5" name="Picture 4" descr="Person with idea concept">
            <a:extLst>
              <a:ext uri="{FF2B5EF4-FFF2-40B4-BE49-F238E27FC236}">
                <a16:creationId xmlns:a16="http://schemas.microsoft.com/office/drawing/2014/main" id="{D65019D5-091F-B868-CD51-85C5317FA6CE}"/>
              </a:ext>
            </a:extLst>
          </p:cNvPr>
          <p:cNvPicPr>
            <a:picLocks noChangeAspect="1"/>
          </p:cNvPicPr>
          <p:nvPr/>
        </p:nvPicPr>
        <p:blipFill>
          <a:blip r:embed="rId2"/>
          <a:srcRect l="31422" r="24078" b="-2"/>
          <a:stretch>
            <a:fillRect/>
          </a:stretch>
        </p:blipFill>
        <p:spPr>
          <a:xfrm>
            <a:off x="20" y="-2"/>
            <a:ext cx="4571980" cy="6858002"/>
          </a:xfrm>
          <a:prstGeom prst="rect">
            <a:avLst/>
          </a:prstGeom>
        </p:spPr>
      </p:pic>
      <p:sp>
        <p:nvSpPr>
          <p:cNvPr id="3" name="TextBox 2"/>
          <p:cNvSpPr txBox="1"/>
          <p:nvPr/>
        </p:nvSpPr>
        <p:spPr>
          <a:xfrm>
            <a:off x="5102556" y="2470245"/>
            <a:ext cx="3117384" cy="2726223"/>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700" dirty="0"/>
              <a:t>Which socio-economic, transportation, and demographic factors are most predictive of crash risk?</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700" dirty="0"/>
              <a:t>How interpretable and accurate is gradient boosting compared to traditional actuarial models?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Data and Sources</a:t>
            </a:r>
          </a:p>
        </p:txBody>
      </p:sp>
      <p:sp>
        <p:nvSpPr>
          <p:cNvPr id="3" name="TextBox 2"/>
          <p:cNvSpPr txBox="1"/>
          <p:nvPr/>
        </p:nvSpPr>
        <p:spPr>
          <a:xfrm>
            <a:off x="457200" y="1635601"/>
            <a:ext cx="7969360" cy="1477328"/>
          </a:xfrm>
          <a:prstGeom prst="rect">
            <a:avLst/>
          </a:prstGeom>
          <a:noFill/>
        </p:spPr>
        <p:txBody>
          <a:bodyPr wrap="square">
            <a:spAutoFit/>
          </a:bodyPr>
          <a:lstStyle/>
          <a:p>
            <a:r>
              <a:rPr lang="en-US" dirty="0"/>
              <a:t>ACS 5-year estimates (2018–2023)</a:t>
            </a:r>
          </a:p>
          <a:p>
            <a:pPr marL="285750" indent="-285750">
              <a:buFont typeface="Arial" panose="020B0604020202020204" pitchFamily="34" charset="0"/>
              <a:buChar char="•"/>
            </a:pPr>
            <a:r>
              <a:rPr lang="en-US" dirty="0"/>
              <a:t>Variables: Demographics, income, median gross rent, education, employment, transportation.</a:t>
            </a:r>
          </a:p>
          <a:p>
            <a:pPr marL="285750" indent="-285750">
              <a:buFont typeface="Arial" panose="020B0604020202020204" pitchFamily="34" charset="0"/>
              <a:buChar char="•"/>
            </a:pPr>
            <a:r>
              <a:rPr lang="en-US" dirty="0"/>
              <a:t>Engineered features: Poverty × vehicle ownership, unemployment × vehicle ownership.</a:t>
            </a:r>
          </a:p>
        </p:txBody>
      </p:sp>
      <p:sp>
        <p:nvSpPr>
          <p:cNvPr id="4" name="TextBox 3">
            <a:extLst>
              <a:ext uri="{FF2B5EF4-FFF2-40B4-BE49-F238E27FC236}">
                <a16:creationId xmlns:a16="http://schemas.microsoft.com/office/drawing/2014/main" id="{DD1D1730-68F7-F1AE-DCCE-ED2C5BBB6550}"/>
              </a:ext>
            </a:extLst>
          </p:cNvPr>
          <p:cNvSpPr txBox="1"/>
          <p:nvPr/>
        </p:nvSpPr>
        <p:spPr>
          <a:xfrm>
            <a:off x="457200" y="3429000"/>
            <a:ext cx="7969360" cy="1200329"/>
          </a:xfrm>
          <a:prstGeom prst="rect">
            <a:avLst/>
          </a:prstGeom>
          <a:noFill/>
        </p:spPr>
        <p:txBody>
          <a:bodyPr wrap="square" rtlCol="0">
            <a:spAutoFit/>
          </a:bodyPr>
          <a:lstStyle/>
          <a:p>
            <a:r>
              <a:rPr lang="en-US" dirty="0"/>
              <a:t>NYC Motor Vehicle Collisions (MVC) Open Data Portal</a:t>
            </a:r>
          </a:p>
          <a:p>
            <a:pPr marL="285750" indent="-285750">
              <a:buFont typeface="Arial" panose="020B0604020202020204" pitchFamily="34" charset="0"/>
              <a:buChar char="•"/>
            </a:pPr>
            <a:r>
              <a:rPr lang="en-US" dirty="0"/>
              <a:t>Aggregated to 2020 Census Tracts.</a:t>
            </a:r>
          </a:p>
          <a:p>
            <a:pPr marL="285750" indent="-285750">
              <a:buFont typeface="Arial" panose="020B0604020202020204" pitchFamily="34" charset="0"/>
              <a:buChar char="•"/>
            </a:pPr>
            <a:r>
              <a:rPr lang="en-US" dirty="0"/>
              <a:t>Normalized as </a:t>
            </a:r>
            <a:r>
              <a:rPr lang="en-US" b="1" dirty="0"/>
              <a:t>crashes per 1,000 residents</a:t>
            </a:r>
            <a:r>
              <a:rPr lang="en-US" dirty="0"/>
              <a:t> (proxy for claim frequency).</a:t>
            </a:r>
          </a:p>
          <a:p>
            <a:endParaRPr lang="en-US" dirty="0"/>
          </a:p>
        </p:txBody>
      </p:sp>
      <p:sp>
        <p:nvSpPr>
          <p:cNvPr id="5" name="TextBox 4">
            <a:extLst>
              <a:ext uri="{FF2B5EF4-FFF2-40B4-BE49-F238E27FC236}">
                <a16:creationId xmlns:a16="http://schemas.microsoft.com/office/drawing/2014/main" id="{740AC79A-C492-B774-62BC-15E90E68DA4C}"/>
              </a:ext>
            </a:extLst>
          </p:cNvPr>
          <p:cNvSpPr txBox="1"/>
          <p:nvPr/>
        </p:nvSpPr>
        <p:spPr>
          <a:xfrm>
            <a:off x="457200" y="4945400"/>
            <a:ext cx="7969361" cy="1477328"/>
          </a:xfrm>
          <a:prstGeom prst="rect">
            <a:avLst/>
          </a:prstGeom>
          <a:noFill/>
        </p:spPr>
        <p:txBody>
          <a:bodyPr wrap="none" rtlCol="0">
            <a:spAutoFit/>
          </a:bodyPr>
          <a:lstStyle/>
          <a:p>
            <a:r>
              <a:rPr lang="en-US" b="1" dirty="0"/>
              <a:t>PREPROCESSING:</a:t>
            </a:r>
            <a:endParaRPr lang="en-US" dirty="0"/>
          </a:p>
          <a:p>
            <a:r>
              <a:rPr lang="en-US" dirty="0"/>
              <a:t>Data cleaning: Removal of invalid coordinates, spatial join with 2020 census tracts.</a:t>
            </a:r>
          </a:p>
          <a:p>
            <a:r>
              <a:rPr lang="en-US" dirty="0"/>
              <a:t>Harmonization of ACS variables, binning, and removal of highly correlated features.</a:t>
            </a:r>
          </a:p>
          <a:p>
            <a:r>
              <a:rPr lang="en-US" dirty="0"/>
              <a:t>Log transformation of crash counts to reduce variance.</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tint">
            <a:extLst>
              <a:ext uri="{FF2B5EF4-FFF2-40B4-BE49-F238E27FC236}">
                <a16:creationId xmlns:a16="http://schemas.microsoft.com/office/drawing/2014/main" id="{E705BBA4-33AC-D3C5-E16D-9057823B5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5B138143-F4A8-3FAD-BD4C-65A09F7C3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574786" cy="6858000"/>
          </a:xfrm>
          <a:prstGeom prst="rect">
            <a:avLst/>
          </a:prstGeom>
          <a:ln>
            <a:noFill/>
          </a:ln>
          <a:effectLst>
            <a:outerShdw blurRad="317500" dist="127000" dir="2400000" sx="95000" sy="95000" algn="t"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5D060B5E-AA35-C2C0-EB61-1506F4EAE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7650" cy="6858000"/>
          </a:xfrm>
          <a:prstGeom prst="rect">
            <a:avLst/>
          </a:prstGeom>
          <a:ln>
            <a:noFill/>
          </a:ln>
          <a:effectLst>
            <a:outerShdw blurRad="317500" dist="127000" dir="3000000" sx="93000" sy="93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69214" y="3529445"/>
            <a:ext cx="2963611" cy="2677153"/>
          </a:xfrm>
        </p:spPr>
        <p:txBody>
          <a:bodyPr vert="horz" lIns="91440" tIns="45720" rIns="91440" bIns="45720" rtlCol="0" anchor="ctr">
            <a:normAutofit/>
          </a:bodyPr>
          <a:lstStyle/>
          <a:p>
            <a:pPr algn="l" defTabSz="914400">
              <a:lnSpc>
                <a:spcPct val="90000"/>
              </a:lnSpc>
            </a:pPr>
            <a:r>
              <a:rPr lang="en-US" sz="3500" dirty="0"/>
              <a:t>Descriptive Statistics</a:t>
            </a:r>
          </a:p>
        </p:txBody>
      </p:sp>
      <p:pic>
        <p:nvPicPr>
          <p:cNvPr id="8" name="Picture 7" descr="A graph with different colored lines&#10;&#10;AI-generated content may be incorrect.">
            <a:extLst>
              <a:ext uri="{FF2B5EF4-FFF2-40B4-BE49-F238E27FC236}">
                <a16:creationId xmlns:a16="http://schemas.microsoft.com/office/drawing/2014/main" id="{5F65B963-1E03-C9B7-5623-B24F54D82AB5}"/>
              </a:ext>
            </a:extLst>
          </p:cNvPr>
          <p:cNvPicPr>
            <a:picLocks noChangeAspect="1"/>
          </p:cNvPicPr>
          <p:nvPr/>
        </p:nvPicPr>
        <p:blipFill>
          <a:blip r:embed="rId3"/>
          <a:stretch>
            <a:fillRect/>
          </a:stretch>
        </p:blipFill>
        <p:spPr>
          <a:xfrm>
            <a:off x="1" y="651403"/>
            <a:ext cx="4021978" cy="2413186"/>
          </a:xfrm>
          <a:prstGeom prst="rect">
            <a:avLst/>
          </a:prstGeom>
        </p:spPr>
      </p:pic>
      <p:pic>
        <p:nvPicPr>
          <p:cNvPr id="6" name="Picture 5" descr="A map of a city&#10;&#10;AI-generated content may be incorrect.">
            <a:extLst>
              <a:ext uri="{FF2B5EF4-FFF2-40B4-BE49-F238E27FC236}">
                <a16:creationId xmlns:a16="http://schemas.microsoft.com/office/drawing/2014/main" id="{943B4D9C-7F79-88E4-C45E-B89D2665BED2}"/>
              </a:ext>
            </a:extLst>
          </p:cNvPr>
          <p:cNvPicPr>
            <a:picLocks noChangeAspect="1"/>
          </p:cNvPicPr>
          <p:nvPr/>
        </p:nvPicPr>
        <p:blipFill>
          <a:blip r:embed="rId4"/>
          <a:stretch>
            <a:fillRect/>
          </a:stretch>
        </p:blipFill>
        <p:spPr>
          <a:xfrm>
            <a:off x="3619315" y="617921"/>
            <a:ext cx="5240078" cy="2620038"/>
          </a:xfrm>
          <a:prstGeom prst="rect">
            <a:avLst/>
          </a:prstGeom>
        </p:spPr>
      </p:pic>
      <p:sp>
        <p:nvSpPr>
          <p:cNvPr id="3" name="TextBox 2"/>
          <p:cNvSpPr txBox="1"/>
          <p:nvPr/>
        </p:nvSpPr>
        <p:spPr>
          <a:xfrm>
            <a:off x="4572000" y="3495963"/>
            <a:ext cx="3377241" cy="2744116"/>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Average crash rate: 1.43 crashes/1,000 residents (max &gt; 23/1,000).</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Median household income: $74,681; median gross rent: $1,589.</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Crash rates declined during the pandemic (2020) with gradual rebound.</a:t>
            </a:r>
          </a:p>
          <a:p>
            <a:pPr indent="-228600" defTabSz="914400">
              <a:lnSpc>
                <a:spcPct val="90000"/>
              </a:lnSpc>
              <a:spcAft>
                <a:spcPts val="600"/>
              </a:spcAft>
              <a:buFont typeface="Arial" panose="020B0604020202020204" pitchFamily="34" charset="0"/>
              <a:buChar char="•"/>
              <a:defRPr sz="1800">
                <a:solidFill>
                  <a:srgbClr val="323232"/>
                </a:solidFill>
                <a:latin typeface="Calibri"/>
              </a:defRPr>
            </a:pPr>
            <a:r>
              <a:rPr lang="en-US" sz="1400" dirty="0"/>
              <a:t>Hotspots: South Bronx, central Brooklyn, northern Manhattan.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Modeling Strategy</a:t>
            </a:r>
          </a:p>
        </p:txBody>
      </p:sp>
      <p:sp>
        <p:nvSpPr>
          <p:cNvPr id="3" name="TextBox 2"/>
          <p:cNvSpPr txBox="1"/>
          <p:nvPr/>
        </p:nvSpPr>
        <p:spPr>
          <a:xfrm>
            <a:off x="457200" y="1371600"/>
            <a:ext cx="12226489" cy="2862322"/>
          </a:xfrm>
          <a:prstGeom prst="rect">
            <a:avLst/>
          </a:prstGeom>
          <a:noFill/>
        </p:spPr>
        <p:txBody>
          <a:bodyPr wrap="none">
            <a:spAutoFit/>
          </a:bodyPr>
          <a:lstStyle/>
          <a:p>
            <a:r>
              <a:rPr lang="en-US" b="1" dirty="0"/>
              <a:t>Model Framework</a:t>
            </a:r>
            <a:endParaRPr lang="en-US" dirty="0"/>
          </a:p>
          <a:p>
            <a:r>
              <a:rPr lang="en-US" b="1" dirty="0"/>
              <a:t>Algorithm:</a:t>
            </a:r>
            <a:r>
              <a:rPr lang="en-US" dirty="0"/>
              <a:t> </a:t>
            </a:r>
            <a:r>
              <a:rPr lang="en-US" dirty="0" err="1"/>
              <a:t>XGBoost</a:t>
            </a:r>
            <a:r>
              <a:rPr lang="en-US" dirty="0"/>
              <a:t>, chosen for non-linear modeling and strong predictive performance in insurance contexts.</a:t>
            </a:r>
          </a:p>
          <a:p>
            <a:r>
              <a:rPr lang="en-US" b="1" dirty="0"/>
              <a:t>Explainability:</a:t>
            </a:r>
            <a:r>
              <a:rPr lang="en-US" dirty="0"/>
              <a:t> SHAP values used to interpret variable contributions and interactions.</a:t>
            </a:r>
          </a:p>
          <a:p>
            <a:r>
              <a:rPr lang="en-US" b="1" dirty="0"/>
              <a:t>Optimization and Validation</a:t>
            </a:r>
            <a:endParaRPr lang="en-US" dirty="0"/>
          </a:p>
          <a:p>
            <a:r>
              <a:rPr lang="en-US" b="1" dirty="0"/>
              <a:t>Hyperparameter Tuning:</a:t>
            </a:r>
            <a:r>
              <a:rPr lang="en-US" dirty="0"/>
              <a:t> Conducted via </a:t>
            </a:r>
            <a:r>
              <a:rPr lang="en-US" dirty="0" err="1"/>
              <a:t>Optuna</a:t>
            </a:r>
            <a:r>
              <a:rPr lang="en-US" dirty="0"/>
              <a:t> (Bayesian optimization) for optimal learning rate, tree depth, and regularization.</a:t>
            </a:r>
          </a:p>
          <a:p>
            <a:r>
              <a:rPr lang="en-US" b="1" dirty="0"/>
              <a:t>Cross-Validation:</a:t>
            </a:r>
            <a:r>
              <a:rPr lang="en-US" dirty="0"/>
              <a:t> Spatial cross-validation by borough to prevent geographic overfitting.</a:t>
            </a:r>
          </a:p>
          <a:p>
            <a:r>
              <a:rPr lang="en-US" b="1" dirty="0"/>
              <a:t>Performance Highlights</a:t>
            </a:r>
            <a:endParaRPr lang="en-US" dirty="0"/>
          </a:p>
          <a:p>
            <a:r>
              <a:rPr lang="en-US" b="1" dirty="0"/>
              <a:t>R²:</a:t>
            </a:r>
            <a:r>
              <a:rPr lang="en-US" dirty="0"/>
              <a:t> 0.26 — explains 26% of crash rate variance.</a:t>
            </a:r>
          </a:p>
          <a:p>
            <a:r>
              <a:rPr lang="en-US" b="1" dirty="0"/>
              <a:t>Error Metrics:</a:t>
            </a:r>
            <a:r>
              <a:rPr lang="en-US" dirty="0"/>
              <a:t> RMSE = 1.55 crashes/1,000 residents; MAE = 0.84 crashes/1,000 residents.</a:t>
            </a:r>
          </a:p>
          <a:p>
            <a:r>
              <a:rPr lang="en-US" dirty="0"/>
              <a:t>Residual analysis shows stable predictions with no systemic bias.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Results</a:t>
            </a:r>
          </a:p>
        </p:txBody>
      </p:sp>
      <p:sp>
        <p:nvSpPr>
          <p:cNvPr id="3" name="TextBox 2"/>
          <p:cNvSpPr txBox="1"/>
          <p:nvPr/>
        </p:nvSpPr>
        <p:spPr>
          <a:xfrm>
            <a:off x="457200" y="1371600"/>
            <a:ext cx="8229600" cy="2743200"/>
          </a:xfrm>
          <a:prstGeom prst="rect">
            <a:avLst/>
          </a:prstGeom>
          <a:noFill/>
        </p:spPr>
        <p:txBody>
          <a:bodyPr wrap="none">
            <a:spAutoFit/>
          </a:bodyPr>
          <a:lstStyle/>
          <a:p>
            <a:pPr algn="l">
              <a:defRPr sz="1800">
                <a:solidFill>
                  <a:srgbClr val="323232"/>
                </a:solidFill>
                <a:latin typeface="Calibri"/>
              </a:defRPr>
            </a:pPr>
            <a:r>
              <a:rPr dirty="0"/>
              <a:t>• Model Metrics: R² = 0.26, RMSE = 1.55, MAE = 0.84.</a:t>
            </a:r>
          </a:p>
          <a:p>
            <a:pPr algn="l">
              <a:defRPr sz="1800">
                <a:solidFill>
                  <a:srgbClr val="323232"/>
                </a:solidFill>
                <a:latin typeface="Calibri"/>
              </a:defRPr>
            </a:pPr>
            <a:r>
              <a:rPr dirty="0"/>
              <a:t>• Top Predictors (via SHAP):</a:t>
            </a:r>
          </a:p>
          <a:p>
            <a:pPr algn="l">
              <a:defRPr sz="1800">
                <a:solidFill>
                  <a:srgbClr val="323232"/>
                </a:solidFill>
                <a:latin typeface="Calibri"/>
              </a:defRPr>
            </a:pPr>
            <a:r>
              <a:rPr dirty="0"/>
              <a:t>  - Post-pandemic indicator.</a:t>
            </a:r>
          </a:p>
          <a:p>
            <a:pPr algn="l">
              <a:defRPr sz="1800">
                <a:solidFill>
                  <a:srgbClr val="323232"/>
                </a:solidFill>
                <a:latin typeface="Calibri"/>
              </a:defRPr>
            </a:pPr>
            <a:r>
              <a:rPr dirty="0"/>
              <a:t>  - Median gross rent.</a:t>
            </a:r>
          </a:p>
          <a:p>
            <a:pPr algn="l">
              <a:defRPr sz="1800">
                <a:solidFill>
                  <a:srgbClr val="323232"/>
                </a:solidFill>
                <a:latin typeface="Calibri"/>
              </a:defRPr>
            </a:pPr>
            <a:r>
              <a:rPr dirty="0"/>
              <a:t>  - Labor force participation (peak risk at 60–70%).</a:t>
            </a:r>
          </a:p>
          <a:p>
            <a:pPr algn="l">
              <a:defRPr sz="1800">
                <a:solidFill>
                  <a:srgbClr val="323232"/>
                </a:solidFill>
                <a:latin typeface="Calibri"/>
              </a:defRPr>
            </a:pPr>
            <a:r>
              <a:rPr dirty="0"/>
              <a:t>  - Poverty × vehicle ownership interaction.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Insights</a:t>
            </a:r>
          </a:p>
        </p:txBody>
      </p:sp>
      <p:sp>
        <p:nvSpPr>
          <p:cNvPr id="3" name="TextBox 2"/>
          <p:cNvSpPr txBox="1"/>
          <p:nvPr/>
        </p:nvSpPr>
        <p:spPr>
          <a:xfrm>
            <a:off x="457200" y="1371600"/>
            <a:ext cx="8229600" cy="2743200"/>
          </a:xfrm>
          <a:prstGeom prst="rect">
            <a:avLst/>
          </a:prstGeom>
          <a:noFill/>
        </p:spPr>
        <p:txBody>
          <a:bodyPr wrap="none">
            <a:spAutoFit/>
          </a:bodyPr>
          <a:lstStyle/>
          <a:p>
            <a:pPr algn="l">
              <a:defRPr sz="1800">
                <a:solidFill>
                  <a:srgbClr val="323232"/>
                </a:solidFill>
                <a:latin typeface="Calibri"/>
              </a:defRPr>
            </a:pPr>
            <a:r>
              <a:t>• Socio-economic drivers: income, rent, and commuting patterns strongly correlate with crash risk.</a:t>
            </a:r>
          </a:p>
          <a:p>
            <a:pPr algn="l">
              <a:defRPr sz="1800">
                <a:solidFill>
                  <a:srgbClr val="323232"/>
                </a:solidFill>
                <a:latin typeface="Calibri"/>
              </a:defRPr>
            </a:pPr>
            <a:r>
              <a:t>• Post-pandemic traffic changes increased crash severity.</a:t>
            </a:r>
          </a:p>
          <a:p>
            <a:pPr algn="l">
              <a:defRPr sz="1800">
                <a:solidFill>
                  <a:srgbClr val="323232"/>
                </a:solidFill>
                <a:latin typeface="Calibri"/>
              </a:defRPr>
            </a:pPr>
            <a:r>
              <a:t>• Equity issues: Higher crash risks in economically vulnerable communities.</a:t>
            </a:r>
          </a:p>
          <a:p>
            <a:pPr algn="l">
              <a:defRPr sz="1800">
                <a:solidFill>
                  <a:srgbClr val="323232"/>
                </a:solidFill>
                <a:latin typeface="Calibri"/>
              </a:defRPr>
            </a:pPr>
            <a:r>
              <a:t>• Application: Useful for neighborhood-level portfolio risk analysis, not individual underwriting.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Conclusions and Future Research</a:t>
            </a:r>
          </a:p>
        </p:txBody>
      </p:sp>
      <p:sp>
        <p:nvSpPr>
          <p:cNvPr id="3" name="TextBox 2"/>
          <p:cNvSpPr txBox="1"/>
          <p:nvPr/>
        </p:nvSpPr>
        <p:spPr>
          <a:xfrm>
            <a:off x="457200" y="1371600"/>
            <a:ext cx="8229600" cy="2743200"/>
          </a:xfrm>
          <a:prstGeom prst="rect">
            <a:avLst/>
          </a:prstGeom>
          <a:noFill/>
        </p:spPr>
        <p:txBody>
          <a:bodyPr wrap="none">
            <a:spAutoFit/>
          </a:bodyPr>
          <a:lstStyle/>
          <a:p>
            <a:pPr algn="l">
              <a:defRPr sz="1800">
                <a:solidFill>
                  <a:srgbClr val="323232"/>
                </a:solidFill>
                <a:latin typeface="Calibri"/>
              </a:defRPr>
            </a:pPr>
            <a:r>
              <a:t>• Gradient boosting reveals interpretable, socio-economic crash risk patterns.</a:t>
            </a:r>
          </a:p>
          <a:p>
            <a:pPr algn="l">
              <a:defRPr sz="1800">
                <a:solidFill>
                  <a:srgbClr val="323232"/>
                </a:solidFill>
                <a:latin typeface="Calibri"/>
              </a:defRPr>
            </a:pPr>
            <a:r>
              <a:t>• Model limitations: Only explains ~26% variance; fairness concerns for underwriting.</a:t>
            </a:r>
          </a:p>
          <a:p>
            <a:pPr algn="l">
              <a:defRPr sz="1800">
                <a:solidFill>
                  <a:srgbClr val="323232"/>
                </a:solidFill>
                <a:latin typeface="Calibri"/>
              </a:defRPr>
            </a:pPr>
            <a:r>
              <a:t>• Future Work:</a:t>
            </a:r>
          </a:p>
          <a:p>
            <a:pPr algn="l">
              <a:defRPr sz="1800">
                <a:solidFill>
                  <a:srgbClr val="323232"/>
                </a:solidFill>
                <a:latin typeface="Calibri"/>
              </a:defRPr>
            </a:pPr>
            <a:r>
              <a:t>  1. Integrate telematics (real-time driving behavior).</a:t>
            </a:r>
          </a:p>
          <a:p>
            <a:pPr algn="l">
              <a:defRPr sz="1800">
                <a:solidFill>
                  <a:srgbClr val="323232"/>
                </a:solidFill>
                <a:latin typeface="Calibri"/>
              </a:defRPr>
            </a:pPr>
            <a:r>
              <a:t>  2. Develop fairness-aware ML to reduce socio-economic bias.</a:t>
            </a:r>
          </a:p>
          <a:p>
            <a:pPr algn="l">
              <a:defRPr sz="1800">
                <a:solidFill>
                  <a:srgbClr val="323232"/>
                </a:solidFill>
                <a:latin typeface="Calibri"/>
              </a:defRPr>
            </a:pPr>
            <a:r>
              <a:t>  3. Explore temporal modeling for seasonal and event-driven risk factors.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TotalTime>
  <Words>1186</Words>
  <Application>Microsoft Macintosh PowerPoint</Application>
  <PresentationFormat>On-screen Show (4:3)</PresentationFormat>
  <Paragraphs>72</Paragraphs>
  <Slides>9</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Arial</vt:lpstr>
      <vt:lpstr>Calibri</vt:lpstr>
      <vt:lpstr>Office Theme</vt:lpstr>
      <vt:lpstr>Predicting Auto Insurance Risk Using Gradient Boosting</vt:lpstr>
      <vt:lpstr>Background</vt:lpstr>
      <vt:lpstr>Research Questions</vt:lpstr>
      <vt:lpstr>Data and Sources</vt:lpstr>
      <vt:lpstr>Descriptive Statistics</vt:lpstr>
      <vt:lpstr>Modeling Strategy</vt:lpstr>
      <vt:lpstr>Results</vt:lpstr>
      <vt:lpstr>Insights</vt:lpstr>
      <vt:lpstr>Conclusions and Future Research</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Anne Strauman-Scott</cp:lastModifiedBy>
  <cp:revision>6</cp:revision>
  <dcterms:created xsi:type="dcterms:W3CDTF">2013-01-27T09:14:16Z</dcterms:created>
  <dcterms:modified xsi:type="dcterms:W3CDTF">2025-07-28T18:27:14Z</dcterms:modified>
  <cp:category/>
</cp:coreProperties>
</file>

<file path=docProps/thumbnail.jpeg>
</file>